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19" r:id="rId3"/>
    <p:sldId id="306" r:id="rId4"/>
    <p:sldId id="333" r:id="rId5"/>
    <p:sldId id="337" r:id="rId6"/>
    <p:sldId id="330" r:id="rId7"/>
    <p:sldId id="338" r:id="rId8"/>
    <p:sldId id="321" r:id="rId9"/>
    <p:sldId id="331" r:id="rId10"/>
    <p:sldId id="322" r:id="rId11"/>
    <p:sldId id="328" r:id="rId12"/>
    <p:sldId id="340" r:id="rId13"/>
    <p:sldId id="339" r:id="rId14"/>
    <p:sldId id="318" r:id="rId15"/>
    <p:sldId id="317" r:id="rId16"/>
    <p:sldId id="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Infant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eighing scale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775719" y="5828057"/>
            <a:ext cx="56720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75719" y="5472254"/>
            <a:ext cx="6297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C18.3  Maintaining Paediatrics Equipment 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1168" y="1565244"/>
            <a:ext cx="38707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principles of operation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scientific principles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system diagram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inputs/outputs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troubleshooting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identifying common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replacing 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rectifying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safety considerations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user and patient safety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performance monitoring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calibration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766194" y="5032662"/>
            <a:ext cx="6307274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18.3.5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Maintain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infant weighing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0" y="1632092"/>
            <a:ext cx="4385733" cy="33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247005" y="1715537"/>
            <a:ext cx="6696268" cy="217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extension (x) </a:t>
            </a:r>
            <a:r>
              <a:rPr lang="en-GB" sz="20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a spring is described by (Hooke's Law):</a:t>
            </a:r>
          </a:p>
          <a:p>
            <a:pPr>
              <a:lnSpc>
                <a:spcPct val="107000"/>
              </a:lnSpc>
            </a:pPr>
            <a:endParaRPr lang="en-GB" sz="1050" dirty="0" smtClean="0">
              <a:solidFill>
                <a:srgbClr val="25252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3600" b="1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3600" b="1" dirty="0" err="1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GB" sz="3600" b="1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lnSpc>
                <a:spcPct val="107000"/>
              </a:lnSpc>
            </a:pPr>
            <a:r>
              <a:rPr lang="en-GB" sz="20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GB" sz="20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 is the </a:t>
            </a:r>
            <a:r>
              <a:rPr lang="en-GB" sz="20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GB" sz="2000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 is the </a:t>
            </a:r>
            <a:r>
              <a:rPr lang="en-GB" sz="20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distance the spring is </a:t>
            </a:r>
            <a:r>
              <a:rPr lang="en-GB" sz="2000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endParaRPr lang="en-GB" sz="2000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0284883" cy="673629"/>
          </a:xfrm>
        </p:spPr>
        <p:txBody>
          <a:bodyPr>
            <a:normAutofit fontScale="90000"/>
          </a:bodyPr>
          <a:lstStyle/>
          <a:p>
            <a:r>
              <a:rPr lang="en-GB" sz="49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Spring behaviour: Hooke’s </a:t>
            </a:r>
            <a:r>
              <a:rPr lang="en-GB" sz="49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kstvak 13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8" name="Rechthoek 7"/>
          <p:cNvSpPr/>
          <p:nvPr/>
        </p:nvSpPr>
        <p:spPr>
          <a:xfrm>
            <a:off x="476250" y="4485724"/>
            <a:ext cx="11290877" cy="1887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When you put an object on a spring scale, the object </a:t>
            </a:r>
            <a:r>
              <a:rPr lang="en-GB" sz="2000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experiences a force </a:t>
            </a:r>
            <a:r>
              <a:rPr lang="en-GB" sz="2000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(gravity pulling it toward the earth</a:t>
            </a:r>
            <a:r>
              <a:rPr lang="en-GB" sz="2000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), by which the spring is extended. The amount of extension caused by a certain force depends on the material and manufacture of the spring and is unique for that spring: the spring </a:t>
            </a:r>
            <a:r>
              <a:rPr lang="en-GB" sz="2000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constant (k</a:t>
            </a:r>
            <a:r>
              <a:rPr lang="en-GB" sz="2000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>
              <a:lnSpc>
                <a:spcPct val="107000"/>
              </a:lnSpc>
            </a:pPr>
            <a:r>
              <a:rPr lang="en-GB" sz="2000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GB" sz="2000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spring is the most important element of a commercial scale. </a:t>
            </a:r>
            <a:endParaRPr lang="en-GB" sz="2000" dirty="0" smtClean="0">
              <a:solidFill>
                <a:srgbClr val="252525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800" dirty="0">
              <a:solidFill>
                <a:srgbClr val="252525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spring scale can be damaged if the spring is pulled too far.</a:t>
            </a:r>
          </a:p>
        </p:txBody>
      </p:sp>
      <p:pic>
        <p:nvPicPr>
          <p:cNvPr id="1026" name="Picture 2" descr="http://upload.wikimedia.org/wikipedia/commons/f/fc/Hookes-law-spring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1" y="1470597"/>
            <a:ext cx="2743873" cy="28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1718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Preventive Maintenance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8" name="Rechthoek 7"/>
          <p:cNvSpPr/>
          <p:nvPr/>
        </p:nvSpPr>
        <p:spPr>
          <a:xfrm>
            <a:off x="3047999" y="30708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+mj-lt"/>
              </a:rPr>
              <a:t>Little maintenance other than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regular cleaning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calibration checks </a:t>
            </a:r>
            <a:r>
              <a:rPr lang="en-GB" sz="2000" dirty="0">
                <a:latin typeface="+mj-lt"/>
              </a:rPr>
              <a:t>are required of the baby scales.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33537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Trouble shooting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442117" y="1506074"/>
            <a:ext cx="1100296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Mechanical scales </a:t>
            </a:r>
          </a:p>
          <a:p>
            <a:pPr lvl="0">
              <a:lnSpc>
                <a:spcPct val="107000"/>
              </a:lnSpc>
            </a:pP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very reliable and rarely need major repairs. The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most common problem with mechanical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scales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GB" dirty="0" smtClean="0">
              <a:solidFill>
                <a:srgbClr val="25252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factors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the movements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the mechanical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scale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free of dirt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residue</a:t>
            </a:r>
            <a:endParaRPr lang="en-GB" dirty="0" smtClean="0">
              <a:solidFill>
                <a:srgbClr val="7030A0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requiring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lang="en-GB" b="1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lubrication of </a:t>
            </a:r>
            <a:r>
              <a:rPr lang="en-GB" b="1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 moving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parts.</a:t>
            </a:r>
            <a:endParaRPr lang="en-GB" dirty="0">
              <a:solidFill>
                <a:srgbClr val="25252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Rechthoek 2"/>
          <p:cNvSpPr/>
          <p:nvPr/>
        </p:nvSpPr>
        <p:spPr>
          <a:xfrm>
            <a:off x="484185" y="3116615"/>
            <a:ext cx="11002965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b="1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Electromagnetic spring scales</a:t>
            </a:r>
          </a:p>
          <a:p>
            <a:pPr lvl="0">
              <a:lnSpc>
                <a:spcPct val="107000"/>
              </a:lnSpc>
            </a:pP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most common problems associated with an electromagnetic balance are the result of </a:t>
            </a:r>
            <a:endParaRPr lang="en-GB" dirty="0" smtClean="0">
              <a:solidFill>
                <a:srgbClr val="252525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factors </a:t>
            </a:r>
            <a:endParaRPr lang="en-GB" dirty="0" smtClean="0">
              <a:solidFill>
                <a:srgbClr val="252525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GB" dirty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dirty="0" smtClean="0"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GB" dirty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electricity, </a:t>
            </a:r>
            <a:endParaRPr lang="en-GB" dirty="0" smtClean="0"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vibration / movement 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GB" dirty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of level (tilted</a:t>
            </a: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GB" dirty="0"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 smtClean="0"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error   </a:t>
            </a:r>
          </a:p>
          <a:p>
            <a:pPr>
              <a:lnSpc>
                <a:spcPct val="107000"/>
              </a:lnSpc>
            </a:pP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problems with an electromagnetic scale cannot usually be repaired in the field. </a:t>
            </a:r>
            <a:endParaRPr lang="en-GB" b="1" dirty="0">
              <a:solidFill>
                <a:srgbClr val="7030A0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33078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16556" y="459133"/>
            <a:ext cx="11010900" cy="673629"/>
          </a:xfrm>
        </p:spPr>
        <p:txBody>
          <a:bodyPr>
            <a:normAutofit/>
          </a:bodyPr>
          <a:lstStyle/>
          <a:p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Calibration: Zero setting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15826" y="3100954"/>
            <a:ext cx="3139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hanging infant scale must be calibrated before each use: scale must be set to zero with the adjustment wheel before the baby is introduced.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74" y="1687110"/>
            <a:ext cx="1956986" cy="398713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7851678" y="2107385"/>
            <a:ext cx="341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Most electronic scales calibrate themselves when turned on 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18" y="2869578"/>
            <a:ext cx="4249280" cy="255444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1451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  <p:sp>
        <p:nvSpPr>
          <p:cNvPr id="3" name="Rechthoek 2"/>
          <p:cNvSpPr/>
          <p:nvPr/>
        </p:nvSpPr>
        <p:spPr>
          <a:xfrm>
            <a:off x="1037207" y="2649582"/>
            <a:ext cx="9972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scales can be checked by placing an approved weight on the scales </a:t>
            </a:r>
            <a:r>
              <a:rPr lang="en-GB" sz="2000" dirty="0" smtClean="0">
                <a:latin typeface="+mj-lt"/>
              </a:rPr>
              <a:t>e.g. </a:t>
            </a:r>
            <a:r>
              <a:rPr lang="en-GB" sz="2000" dirty="0">
                <a:latin typeface="+mj-lt"/>
              </a:rPr>
              <a:t>1kg, 2kg, 5kg and 10kg weights. It is recommended that checks be carried out at three weight points on scales, using</a:t>
            </a:r>
            <a:r>
              <a:rPr lang="en-GB" sz="2000" dirty="0" smtClean="0">
                <a:latin typeface="+mj-lt"/>
              </a:rPr>
              <a:t>:</a:t>
            </a:r>
          </a:p>
          <a:p>
            <a:endParaRPr lang="en-GB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 </a:t>
            </a:r>
            <a:r>
              <a:rPr lang="en-GB" sz="2000" dirty="0">
                <a:latin typeface="+mj-lt"/>
              </a:rPr>
              <a:t>minimum of 80% of maximum weight capacity for the scale,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 </a:t>
            </a:r>
            <a:r>
              <a:rPr lang="en-GB" sz="2000" dirty="0">
                <a:latin typeface="+mj-lt"/>
              </a:rPr>
              <a:t>point about half of the above measurement (</a:t>
            </a:r>
            <a:r>
              <a:rPr lang="en-GB" sz="2000" dirty="0" smtClean="0">
                <a:latin typeface="+mj-lt"/>
              </a:rPr>
              <a:t>i.e. </a:t>
            </a:r>
            <a:r>
              <a:rPr lang="en-GB" sz="2000" dirty="0">
                <a:latin typeface="+mj-lt"/>
              </a:rPr>
              <a:t>approximately 40</a:t>
            </a:r>
            <a:r>
              <a:rPr lang="en-GB" sz="2000" dirty="0" smtClean="0">
                <a:latin typeface="+mj-lt"/>
              </a:rPr>
              <a:t>% of max.), </a:t>
            </a:r>
            <a:r>
              <a:rPr lang="en-GB" sz="2000" dirty="0">
                <a:latin typeface="+mj-lt"/>
              </a:rPr>
              <a:t>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 point </a:t>
            </a:r>
            <a:r>
              <a:rPr lang="en-GB" sz="2000" dirty="0">
                <a:latin typeface="+mj-lt"/>
              </a:rPr>
              <a:t>much lower down the scale range</a:t>
            </a:r>
          </a:p>
        </p:txBody>
      </p:sp>
      <p:sp>
        <p:nvSpPr>
          <p:cNvPr id="7" name="Rechthoek 6"/>
          <p:cNvSpPr/>
          <p:nvPr/>
        </p:nvSpPr>
        <p:spPr>
          <a:xfrm>
            <a:off x="476249" y="1494161"/>
            <a:ext cx="10996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Calibration of the scales should be undertaken at least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weekly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as required; for example if an error in a weight measurement is suspected. </a:t>
            </a:r>
          </a:p>
        </p:txBody>
      </p:sp>
    </p:spTree>
    <p:extLst>
      <p:ext uri="{BB962C8B-B14F-4D97-AF65-F5344CB8AC3E}">
        <p14:creationId xmlns:p14="http://schemas.microsoft.com/office/powerpoint/2010/main" val="10854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Considerations: Infection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  <p:sp>
        <p:nvSpPr>
          <p:cNvPr id="3" name="Rechthoek 2"/>
          <p:cNvSpPr/>
          <p:nvPr/>
        </p:nvSpPr>
        <p:spPr>
          <a:xfrm>
            <a:off x="619085" y="2537623"/>
            <a:ext cx="4477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A new </a:t>
            </a:r>
            <a:r>
              <a:rPr lang="en-GB" sz="2000" dirty="0" smtClean="0">
                <a:latin typeface="+mj-lt"/>
              </a:rPr>
              <a:t>paper </a:t>
            </a:r>
            <a:r>
              <a:rPr lang="en-GB" sz="2000" dirty="0">
                <a:latin typeface="+mj-lt"/>
              </a:rPr>
              <a:t>towel should be placed on the scales between </a:t>
            </a:r>
            <a:r>
              <a:rPr lang="en-GB" sz="2000" dirty="0" smtClean="0">
                <a:latin typeface="+mj-lt"/>
              </a:rPr>
              <a:t>clients (Australia).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scales should be cleaned weekly at a minimum or as required with detergent / disinfectant wipes and allowed to air dry.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27" y="1923868"/>
            <a:ext cx="4819170" cy="36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Function: measure weight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383215" y="6453507"/>
            <a:ext cx="17576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51420" y="1492215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What is a scale ?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90790" y="2545809"/>
            <a:ext cx="222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</a:rPr>
              <a:t>Why is it important </a:t>
            </a:r>
            <a:r>
              <a:rPr lang="en-GB" b="1" dirty="0" smtClean="0">
                <a:latin typeface="+mj-lt"/>
              </a:rPr>
              <a:t>?</a:t>
            </a:r>
            <a:endParaRPr lang="en-GB" b="1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06127" y="1532160"/>
            <a:ext cx="8137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scale is an </a:t>
            </a:r>
            <a:r>
              <a:rPr lang="en-GB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accurate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precise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instrument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 to measure the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weight (mass) of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material.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ability to measure material as large as 50kg and as small as 10μg makes them quite common.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106126" y="2545809"/>
            <a:ext cx="8010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hospital, many materials have to be measured, incl. patients, new-born babies,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pharmaceutical drugs,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….  to track the health situation (diagnosis)  or apply therapies. 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106126" y="3644403"/>
            <a:ext cx="838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unit of the </a:t>
            </a:r>
            <a:r>
              <a:rPr lang="en-GB" altLang="en-US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en-GB" alt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the kilogram [kg]. It is equal to the mass of the international </a:t>
            </a:r>
            <a:r>
              <a:rPr lang="en-GB" alt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prototype </a:t>
            </a:r>
            <a:r>
              <a:rPr lang="en-GB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kilogram and therefore fixed. </a:t>
            </a:r>
            <a:endParaRPr lang="en-GB" altLang="en-US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90790" y="3644403"/>
            <a:ext cx="2715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+mj-lt"/>
              </a:rPr>
              <a:t>In what units do we measure mass and weight ?</a:t>
            </a:r>
            <a:endParaRPr lang="en-GB" b="1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5" name="Rechthoek 4"/>
          <p:cNvSpPr/>
          <p:nvPr/>
        </p:nvSpPr>
        <p:spPr>
          <a:xfrm>
            <a:off x="3106125" y="4400355"/>
            <a:ext cx="7909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en-US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 unit of </a:t>
            </a:r>
            <a:r>
              <a:rPr lang="en-GB" altLang="en-US" b="1" dirty="0">
                <a:solidFill>
                  <a:srgbClr val="7030A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en-GB" altLang="en-US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is the Newton, the force with which gravity exerts on a kg mass. </a:t>
            </a:r>
            <a:endParaRPr lang="en-GB" altLang="en-US" dirty="0" smtClean="0">
              <a:solidFill>
                <a:srgbClr val="0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altLang="en-US" dirty="0" smtClean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Weight </a:t>
            </a:r>
            <a:r>
              <a:rPr lang="en-GB" altLang="en-US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= Mass x Gravity Constant. This varies by up to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0.5% at different locations on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Earth.</a:t>
            </a:r>
            <a:endParaRPr lang="en-GB" dirty="0">
              <a:solidFill>
                <a:srgbClr val="0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5" grpId="0"/>
      <p:bldP spid="4" grpId="0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0530418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Infant weighing scale versus adult weighing scale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6133" y="1522795"/>
            <a:ext cx="2438400" cy="467855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12129" y="1522795"/>
            <a:ext cx="725020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baby scale is a specially-designed scale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to monitor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progress of a baby’s physical development.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endParaRPr lang="en-GB" sz="1050" dirty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baby is born prematurely, it is often important to closely monitor their weight gain with a baby scale, more often than for on-time babies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12129" y="3285824"/>
            <a:ext cx="6649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major difference with the adult scale is that the baby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cannot stand on his/her own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Special constructions have been created for this. For children who can stand independently, an adult scale is used. 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12129" y="45340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Because babies have a lower weight, and weight is an important indicator of growth (and malnutrition) baby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scales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must be able to measure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more accurately: </a:t>
            </a:r>
            <a:r>
              <a:rPr lang="en-GB" dirty="0" smtClean="0">
                <a:solidFill>
                  <a:srgbClr val="7030A0"/>
                </a:solidFill>
                <a:latin typeface="Calibri Light" panose="020F0302020204030204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better than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50 grams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accuracy. 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467" y="1293223"/>
            <a:ext cx="3674532" cy="5037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500801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 use of Weighing Scales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907" y="1309770"/>
            <a:ext cx="3476626" cy="499790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5291" y="655270"/>
            <a:ext cx="313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rgbClr val="7030A0"/>
                </a:solidFill>
              </a:rPr>
              <a:t>from: African </a:t>
            </a:r>
            <a:r>
              <a:rPr lang="en-GB" sz="1400" dirty="0">
                <a:solidFill>
                  <a:srgbClr val="7030A0"/>
                </a:solidFill>
              </a:rPr>
              <a:t>Children's Feeding </a:t>
            </a:r>
            <a:r>
              <a:rPr lang="en-GB" sz="1400" dirty="0" smtClean="0">
                <a:solidFill>
                  <a:srgbClr val="7030A0"/>
                </a:solidFill>
              </a:rPr>
              <a:t>Scheme</a:t>
            </a:r>
          </a:p>
          <a:p>
            <a:pPr algn="ctr"/>
            <a:r>
              <a:rPr lang="en-GB" sz="1400" dirty="0" smtClean="0">
                <a:solidFill>
                  <a:srgbClr val="7030A0"/>
                </a:solidFill>
              </a:rPr>
              <a:t>www.acfs.org.za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21534" y="4217184"/>
            <a:ext cx="287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Children’s weight measurement is important in overcoming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malnutrition</a:t>
            </a:r>
          </a:p>
          <a:p>
            <a:pPr algn="ctr"/>
            <a:r>
              <a:rPr lang="en-GB" dirty="0" smtClean="0">
                <a:latin typeface="+mj-lt"/>
              </a:rPr>
              <a:t>(and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overweight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486" y="1404418"/>
            <a:ext cx="1719437" cy="25440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" y="1380140"/>
            <a:ext cx="1784617" cy="2568322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  <p:sp>
        <p:nvSpPr>
          <p:cNvPr id="7" name="Rechthoek 6"/>
          <p:cNvSpPr/>
          <p:nvPr/>
        </p:nvSpPr>
        <p:spPr>
          <a:xfrm>
            <a:off x="753801" y="5575735"/>
            <a:ext cx="3138042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Birth weight </a:t>
            </a:r>
            <a:r>
              <a:rPr lang="en-GB" dirty="0">
                <a:latin typeface="+mj-lt"/>
              </a:rPr>
              <a:t>is the body weight of a baby at its birth</a:t>
            </a:r>
          </a:p>
        </p:txBody>
      </p:sp>
    </p:spTree>
    <p:extLst>
      <p:ext uri="{BB962C8B-B14F-4D97-AF65-F5344CB8AC3E}">
        <p14:creationId xmlns:p14="http://schemas.microsoft.com/office/powerpoint/2010/main" val="3642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319" y="1479237"/>
            <a:ext cx="3130361" cy="2238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 weighing scales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2379" y="1567480"/>
            <a:ext cx="1757071" cy="45358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8" y="1892829"/>
            <a:ext cx="3078059" cy="2533382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392319" y="4889973"/>
            <a:ext cx="3537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‘Physician’s scale’ with sliding beam:</a:t>
            </a:r>
          </a:p>
          <a:p>
            <a:pPr algn="ctr"/>
            <a:r>
              <a:rPr lang="en-GB" dirty="0">
                <a:latin typeface="+mj-lt"/>
              </a:rPr>
              <a:t>up to 150 kg</a:t>
            </a:r>
          </a:p>
          <a:p>
            <a:pPr algn="ctr"/>
            <a:r>
              <a:rPr lang="en-GB" dirty="0" smtClean="0">
                <a:latin typeface="+mj-lt"/>
              </a:rPr>
              <a:t>accurate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76250" y="4810704"/>
            <a:ext cx="300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‘bathroom scale’ with battery. </a:t>
            </a:r>
          </a:p>
          <a:p>
            <a:pPr algn="ctr"/>
            <a:r>
              <a:rPr lang="en-GB" dirty="0" smtClean="0">
                <a:latin typeface="+mj-lt"/>
              </a:rPr>
              <a:t>up to 150 kg</a:t>
            </a:r>
          </a:p>
          <a:p>
            <a:pPr algn="ctr"/>
            <a:r>
              <a:rPr lang="en-GB" dirty="0" smtClean="0">
                <a:latin typeface="+mj-lt"/>
              </a:rPr>
              <a:t>not precise enough for small babies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51220" t="5122" b="5781"/>
          <a:stretch/>
        </p:blipFill>
        <p:spPr>
          <a:xfrm>
            <a:off x="4055534" y="1583266"/>
            <a:ext cx="1845734" cy="4493697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35427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eighing scales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066" y="1628246"/>
            <a:ext cx="3639326" cy="301413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5" t="6654" r="4361"/>
          <a:stretch/>
        </p:blipFill>
        <p:spPr>
          <a:xfrm>
            <a:off x="7272866" y="1628246"/>
            <a:ext cx="4353685" cy="3014134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40138" y="5341151"/>
            <a:ext cx="3428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+mj-lt"/>
              </a:rPr>
              <a:t>hanging infant scale </a:t>
            </a:r>
          </a:p>
          <a:p>
            <a:pPr algn="ctr"/>
            <a:r>
              <a:rPr lang="en-GB" dirty="0" smtClean="0">
                <a:latin typeface="+mj-lt"/>
              </a:rPr>
              <a:t>up to 25 or 50 kg, age 5</a:t>
            </a:r>
          </a:p>
          <a:p>
            <a:pPr algn="ctr"/>
            <a:r>
              <a:rPr lang="en-GB" dirty="0" smtClean="0">
                <a:latin typeface="+mj-lt"/>
              </a:rPr>
              <a:t>low cost, portable but not accurate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765686" y="5322810"/>
            <a:ext cx="3794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+mj-lt"/>
              </a:rPr>
              <a:t>basin type, table top, sliding beam scale</a:t>
            </a:r>
          </a:p>
          <a:p>
            <a:pPr algn="ctr"/>
            <a:r>
              <a:rPr lang="en-GB" dirty="0" smtClean="0">
                <a:latin typeface="+mj-lt"/>
              </a:rPr>
              <a:t>up to 16 kg with 10 gram graduations.</a:t>
            </a:r>
          </a:p>
          <a:p>
            <a:pPr algn="ctr"/>
            <a:r>
              <a:rPr lang="en-GB" dirty="0" smtClean="0">
                <a:latin typeface="+mj-lt"/>
              </a:rPr>
              <a:t>Babies only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673099" y="5341151"/>
            <a:ext cx="354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+mj-lt"/>
              </a:rPr>
              <a:t>basin type, table top, electronic scale</a:t>
            </a:r>
          </a:p>
          <a:p>
            <a:pPr algn="ctr"/>
            <a:r>
              <a:rPr lang="en-GB" dirty="0" smtClean="0">
                <a:latin typeface="+mj-lt"/>
              </a:rPr>
              <a:t>on battery or mains supply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68" y="1354742"/>
            <a:ext cx="2034120" cy="3746092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27563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eighing scales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922887" y="5662723"/>
            <a:ext cx="203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hanging infant scale</a:t>
            </a:r>
          </a:p>
          <a:p>
            <a:pPr algn="ctr"/>
            <a:r>
              <a:rPr lang="en-GB" dirty="0">
                <a:latin typeface="+mj-lt"/>
              </a:rPr>
              <a:t>Salter 235 6S </a:t>
            </a:r>
            <a:r>
              <a:rPr lang="en-GB" dirty="0" smtClean="0">
                <a:latin typeface="+mj-lt"/>
              </a:rPr>
              <a:t>model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8335207" y="5686313"/>
            <a:ext cx="336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basin type, table top, </a:t>
            </a:r>
            <a:r>
              <a:rPr lang="en-GB" dirty="0">
                <a:latin typeface="+mj-lt"/>
              </a:rPr>
              <a:t>sliding </a:t>
            </a:r>
            <a:r>
              <a:rPr lang="en-GB" dirty="0" smtClean="0">
                <a:latin typeface="+mj-lt"/>
              </a:rPr>
              <a:t>beam</a:t>
            </a:r>
          </a:p>
          <a:p>
            <a:pPr algn="ctr"/>
            <a:r>
              <a:rPr lang="en-GB" dirty="0" smtClean="0">
                <a:latin typeface="+mj-lt"/>
              </a:rPr>
              <a:t>Seca </a:t>
            </a:r>
            <a:r>
              <a:rPr lang="en-GB" dirty="0">
                <a:latin typeface="+mj-lt"/>
              </a:rPr>
              <a:t>725 model</a:t>
            </a:r>
            <a:endParaRPr lang="en-GB" dirty="0" smtClean="0">
              <a:latin typeface="+mj-lt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245537" y="5743978"/>
            <a:ext cx="310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basin type, table top, electronic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06" y="1276289"/>
            <a:ext cx="3904878" cy="2133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88" y="3176917"/>
            <a:ext cx="4249198" cy="255563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165813" y="2123526"/>
            <a:ext cx="144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‘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mobile scale’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84" y="2110059"/>
            <a:ext cx="4444369" cy="28287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080" y="1448443"/>
            <a:ext cx="1957668" cy="3990054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-95223" y="4521024"/>
            <a:ext cx="2335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cost £60-£100 </a:t>
            </a:r>
            <a:r>
              <a:rPr lang="en-GB" dirty="0" smtClean="0">
                <a:latin typeface="+mj-lt"/>
              </a:rPr>
              <a:t>replacement </a:t>
            </a:r>
            <a:r>
              <a:rPr lang="en-GB" dirty="0">
                <a:latin typeface="+mj-lt"/>
              </a:rPr>
              <a:t>every 2-4 years with heavy use.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7822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02848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Balances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203" y="2669470"/>
            <a:ext cx="3621051" cy="2739918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470124" y="1339855"/>
            <a:ext cx="1094082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scale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instrument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invented.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Traditionally,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consists of a pivoted horizontal lever with arms of equal length  – the beam – and a weighing pan suspended from each arm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GB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unknown mass is placed in one pan and standard masses of known weight are added to the other pan until the beam is as close to equilibrium as </a:t>
            </a:r>
            <a:r>
              <a:rPr lang="en-GB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en-GB" dirty="0">
              <a:solidFill>
                <a:srgbClr val="25252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57" y="2642229"/>
            <a:ext cx="3659856" cy="2767159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grpSp>
        <p:nvGrpSpPr>
          <p:cNvPr id="3" name="Groep 2"/>
          <p:cNvGrpSpPr/>
          <p:nvPr/>
        </p:nvGrpSpPr>
        <p:grpSpPr>
          <a:xfrm>
            <a:off x="476249" y="5682669"/>
            <a:ext cx="10744447" cy="685059"/>
            <a:chOff x="476249" y="5682669"/>
            <a:chExt cx="10744447" cy="685059"/>
          </a:xfrm>
        </p:grpSpPr>
        <p:sp>
          <p:nvSpPr>
            <p:cNvPr id="16" name="Rechthoek 15"/>
            <p:cNvSpPr/>
            <p:nvPr/>
          </p:nvSpPr>
          <p:spPr>
            <a:xfrm>
              <a:off x="476249" y="5682669"/>
              <a:ext cx="2419349" cy="3886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altLang="en-US" dirty="0" smtClean="0">
                  <a:solidFill>
                    <a:srgbClr val="252525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Practical name giving:</a:t>
              </a:r>
              <a:endParaRPr lang="en-GB" altLang="en-US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2931829" y="5682669"/>
              <a:ext cx="8288867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en-GB" altLang="en-US" b="1" dirty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scales</a:t>
              </a:r>
              <a:r>
                <a:rPr lang="en-GB" altLang="en-US" dirty="0">
                  <a:solidFill>
                    <a:srgbClr val="252525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are used for weighing larger masses like a bathroom scale or baby </a:t>
              </a:r>
              <a:r>
                <a:rPr lang="en-GB" altLang="en-US" dirty="0" smtClean="0">
                  <a:solidFill>
                    <a:srgbClr val="252525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scale; </a:t>
              </a:r>
            </a:p>
            <a:p>
              <a:pPr lvl="0">
                <a:lnSpc>
                  <a:spcPct val="107000"/>
                </a:lnSpc>
              </a:pPr>
              <a:r>
                <a:rPr lang="en-GB" altLang="en-US" b="1" dirty="0" smtClean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balances</a:t>
              </a:r>
              <a:r>
                <a:rPr lang="en-GB" altLang="en-US" dirty="0" smtClean="0">
                  <a:solidFill>
                    <a:srgbClr val="252525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dirty="0">
                  <a:solidFill>
                    <a:srgbClr val="252525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are used for precise weighing of substances, as such are used in laboratories. </a:t>
              </a: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7200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echanical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Electromagnetic Spring Scales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hthoek 9"/>
          <p:cNvSpPr/>
          <p:nvPr/>
        </p:nvSpPr>
        <p:spPr>
          <a:xfrm>
            <a:off x="476250" y="1554456"/>
            <a:ext cx="5103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scales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consist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of springs or lever arms, and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calibrated by using known weights. </a:t>
            </a:r>
            <a:endParaRPr lang="en-GB" sz="2000" dirty="0"/>
          </a:p>
        </p:txBody>
      </p:sp>
      <p:sp>
        <p:nvSpPr>
          <p:cNvPr id="15" name="Rechthoek 14"/>
          <p:cNvSpPr/>
          <p:nvPr/>
        </p:nvSpPr>
        <p:spPr>
          <a:xfrm>
            <a:off x="5925279" y="1554456"/>
            <a:ext cx="613972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Electromagnetic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scales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more complex and require electricity,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are generally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more user friendly. They are often based on measuring the current needed to levitate the pan and mass. </a:t>
            </a:r>
            <a:endParaRPr lang="en-GB" dirty="0" smtClean="0">
              <a:solidFill>
                <a:srgbClr val="252525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0" y="6505336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8" b="6244"/>
          <a:stretch/>
        </p:blipFill>
        <p:spPr>
          <a:xfrm>
            <a:off x="1835150" y="2681112"/>
            <a:ext cx="1847635" cy="34910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30" y="2924745"/>
            <a:ext cx="4846740" cy="302997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Infant weighing scale</a:t>
            </a:r>
          </a:p>
        </p:txBody>
      </p:sp>
    </p:spTree>
    <p:extLst>
      <p:ext uri="{BB962C8B-B14F-4D97-AF65-F5344CB8AC3E}">
        <p14:creationId xmlns:p14="http://schemas.microsoft.com/office/powerpoint/2010/main" val="27545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2742</TotalTime>
  <Words>1259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Wingdings</vt:lpstr>
      <vt:lpstr>Terugblik</vt:lpstr>
      <vt:lpstr>Infant weighing scale</vt:lpstr>
      <vt:lpstr>Function: measure weight</vt:lpstr>
      <vt:lpstr>Infant weighing scale versus adult weighing scale</vt:lpstr>
      <vt:lpstr>Paediatric use of Weighing Scales</vt:lpstr>
      <vt:lpstr>Adult weighing scales</vt:lpstr>
      <vt:lpstr>Paediatric weighing scales</vt:lpstr>
      <vt:lpstr>Paediatric weighing scales</vt:lpstr>
      <vt:lpstr>Scales and Balances</vt:lpstr>
      <vt:lpstr>Mechanical and Electromagnetic Spring Scales</vt:lpstr>
      <vt:lpstr>Spring behaviour: Hooke’s Law</vt:lpstr>
      <vt:lpstr>Preventive Maintenance</vt:lpstr>
      <vt:lpstr>Trouble shooting</vt:lpstr>
      <vt:lpstr>Calibration: Zero setting</vt:lpstr>
      <vt:lpstr>Calibration</vt:lpstr>
      <vt:lpstr>Safety Considerations: Infection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235</cp:revision>
  <dcterms:created xsi:type="dcterms:W3CDTF">2014-11-03T16:21:19Z</dcterms:created>
  <dcterms:modified xsi:type="dcterms:W3CDTF">2020-03-18T14:05:43Z</dcterms:modified>
</cp:coreProperties>
</file>